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759" autoAdjust="0"/>
  </p:normalViewPr>
  <p:slideViewPr>
    <p:cSldViewPr snapToGrid="0">
      <p:cViewPr varScale="1">
        <p:scale>
          <a:sx n="48" d="100"/>
          <a:sy n="48" d="100"/>
        </p:scale>
        <p:origin x="12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A5E1A-ED6A-4EA0-B477-B59A4075BC70}" type="datetimeFigureOut">
              <a:rPr lang="en-GB" smtClean="0"/>
              <a:t>04/01/2019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1FEBA-9D30-4C6F-9312-5ED305F936A5}" type="slidenum">
              <a:rPr lang="en-GB" smtClean="0"/>
              <a:t>‹#›</a:t>
            </a:fld>
            <a:endParaRPr lang="en-GB"/>
          </a:p>
        </p:txBody>
      </p:sp>
    </p:spTree>
    <p:extLst>
      <p:ext uri="{BB962C8B-B14F-4D97-AF65-F5344CB8AC3E}">
        <p14:creationId xmlns:p14="http://schemas.microsoft.com/office/powerpoint/2010/main" val="46337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err="1">
                <a:solidFill>
                  <a:schemeClr val="tx1"/>
                </a:solidFill>
                <a:effectLst/>
                <a:latin typeface="+mn-lt"/>
                <a:ea typeface="+mn-ea"/>
                <a:cs typeface="+mn-cs"/>
              </a:rPr>
              <a:t>Líffræðileg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fjölbreytni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felur</a:t>
            </a:r>
            <a:r>
              <a:rPr lang="en-GB" sz="1200" b="0" i="0" kern="1200" dirty="0">
                <a:solidFill>
                  <a:schemeClr val="tx1"/>
                </a:solidFill>
                <a:effectLst/>
                <a:latin typeface="+mn-lt"/>
                <a:ea typeface="+mn-ea"/>
                <a:cs typeface="+mn-cs"/>
              </a:rPr>
              <a:t> í </a:t>
            </a:r>
            <a:r>
              <a:rPr lang="en-GB" sz="1200" b="0" i="0" kern="1200" dirty="0" err="1">
                <a:solidFill>
                  <a:schemeClr val="tx1"/>
                </a:solidFill>
                <a:effectLst/>
                <a:latin typeface="+mn-lt"/>
                <a:ea typeface="+mn-ea"/>
                <a:cs typeface="+mn-cs"/>
              </a:rPr>
              <a:t>sér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alla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fjölbreytni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plantna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dýra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örvera</a:t>
            </a:r>
            <a:r>
              <a:rPr lang="en-GB" sz="1200" b="0" i="0" kern="1200" dirty="0">
                <a:solidFill>
                  <a:schemeClr val="tx1"/>
                </a:solidFill>
                <a:effectLst/>
                <a:latin typeface="+mn-lt"/>
                <a:ea typeface="+mn-ea"/>
                <a:cs typeface="+mn-cs"/>
              </a:rPr>
              <a:t>. </a:t>
            </a:r>
          </a:p>
          <a:p>
            <a:r>
              <a:rPr lang="is-IS" sz="1200" b="0" i="0" kern="1200" dirty="0">
                <a:solidFill>
                  <a:schemeClr val="tx1"/>
                </a:solidFill>
                <a:effectLst/>
                <a:latin typeface="+mn-lt"/>
                <a:ea typeface="+mn-ea"/>
                <a:cs typeface="+mn-cs"/>
              </a:rPr>
              <a:t>Við þekkjum það frá Íslandi að hér lifa allskonar dýra, fugla og </a:t>
            </a:r>
            <a:r>
              <a:rPr lang="is-IS" sz="1200" b="0" i="0" kern="1200" dirty="0" err="1">
                <a:solidFill>
                  <a:schemeClr val="tx1"/>
                </a:solidFill>
                <a:effectLst/>
                <a:latin typeface="+mn-lt"/>
                <a:ea typeface="+mn-ea"/>
                <a:cs typeface="+mn-cs"/>
              </a:rPr>
              <a:t>plöntutuegundir</a:t>
            </a:r>
            <a:r>
              <a:rPr lang="is-IS" sz="1200" b="0" i="0" kern="1200" dirty="0">
                <a:solidFill>
                  <a:schemeClr val="tx1"/>
                </a:solidFill>
                <a:effectLst/>
                <a:latin typeface="+mn-lt"/>
                <a:ea typeface="+mn-ea"/>
                <a:cs typeface="+mn-cs"/>
              </a:rPr>
              <a:t> – þær hafa allar ákveðin sess og tilgang í náttúrunni. </a:t>
            </a:r>
            <a:br>
              <a:rPr lang="is-IS" sz="1200" b="0" i="0" kern="1200" dirty="0">
                <a:solidFill>
                  <a:schemeClr val="tx1"/>
                </a:solidFill>
                <a:effectLst/>
                <a:latin typeface="+mn-lt"/>
                <a:ea typeface="+mn-ea"/>
                <a:cs typeface="+mn-cs"/>
              </a:rPr>
            </a:br>
            <a:r>
              <a:rPr lang="is-IS" sz="1200" b="0" i="0" kern="1200" dirty="0">
                <a:solidFill>
                  <a:schemeClr val="tx1"/>
                </a:solidFill>
                <a:effectLst/>
                <a:latin typeface="+mn-lt"/>
                <a:ea typeface="+mn-ea"/>
                <a:cs typeface="+mn-cs"/>
              </a:rPr>
              <a:t>Ef að ein tegund myndi hverfi hefði það áhrif á margar aðrar tegundir, jafnvel okkur mennina.</a:t>
            </a:r>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Útdauði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tegunda</a:t>
            </a:r>
            <a:r>
              <a:rPr lang="en-GB" sz="1200" b="0" i="0" kern="1200" dirty="0">
                <a:solidFill>
                  <a:schemeClr val="tx1"/>
                </a:solidFill>
                <a:effectLst/>
                <a:latin typeface="+mn-lt"/>
                <a:ea typeface="+mn-ea"/>
                <a:cs typeface="+mn-cs"/>
              </a:rPr>
              <a:t> í </a:t>
            </a:r>
            <a:r>
              <a:rPr lang="en-GB" sz="1200" b="0" i="0" kern="1200" dirty="0" err="1">
                <a:solidFill>
                  <a:schemeClr val="tx1"/>
                </a:solidFill>
                <a:effectLst/>
                <a:latin typeface="+mn-lt"/>
                <a:ea typeface="+mn-ea"/>
                <a:cs typeface="+mn-cs"/>
              </a:rPr>
              <a:t>heiminum</a:t>
            </a:r>
            <a:r>
              <a:rPr lang="en-GB" sz="1200" b="0" i="0" kern="1200" dirty="0">
                <a:solidFill>
                  <a:schemeClr val="tx1"/>
                </a:solidFill>
                <a:effectLst/>
                <a:latin typeface="+mn-lt"/>
                <a:ea typeface="+mn-ea"/>
                <a:cs typeface="+mn-cs"/>
              </a:rPr>
              <a:t> á </a:t>
            </a:r>
            <a:r>
              <a:rPr lang="en-GB" sz="1200" b="0" i="0" kern="1200" dirty="0" err="1">
                <a:solidFill>
                  <a:schemeClr val="tx1"/>
                </a:solidFill>
                <a:effectLst/>
                <a:latin typeface="+mn-lt"/>
                <a:ea typeface="+mn-ea"/>
                <a:cs typeface="+mn-cs"/>
              </a:rPr>
              <a:t>sér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stað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með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ógnvænlegum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hraða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og</a:t>
            </a:r>
            <a:r>
              <a:rPr lang="en-GB" sz="1200" b="0" i="0" kern="1200" dirty="0">
                <a:solidFill>
                  <a:schemeClr val="tx1"/>
                </a:solidFill>
                <a:effectLst/>
                <a:latin typeface="+mn-lt"/>
                <a:ea typeface="+mn-ea"/>
                <a:cs typeface="+mn-cs"/>
              </a:rPr>
              <a:t> tap á </a:t>
            </a:r>
            <a:r>
              <a:rPr lang="en-GB" sz="1200" b="0" i="0" kern="1200" dirty="0" err="1">
                <a:solidFill>
                  <a:schemeClr val="tx1"/>
                </a:solidFill>
                <a:effectLst/>
                <a:latin typeface="+mn-lt"/>
                <a:ea typeface="+mn-ea"/>
                <a:cs typeface="+mn-cs"/>
              </a:rPr>
              <a:t>líffræðilegri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fjölbreytni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mestu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leyti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af</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mannavöldum</a:t>
            </a:r>
            <a:r>
              <a:rPr lang="en-GB" sz="1200" b="0" i="0" kern="1200" dirty="0">
                <a:solidFill>
                  <a:schemeClr val="tx1"/>
                </a:solidFill>
                <a:effectLst/>
                <a:latin typeface="+mn-lt"/>
                <a:ea typeface="+mn-ea"/>
                <a:cs typeface="+mn-cs"/>
              </a:rPr>
              <a:t>. </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V</a:t>
            </a:r>
            <a:r>
              <a:rPr lang="en-GB" sz="1200" b="0" i="0" kern="1200" dirty="0" err="1">
                <a:solidFill>
                  <a:schemeClr val="tx1"/>
                </a:solidFill>
                <a:effectLst/>
                <a:latin typeface="+mn-lt"/>
                <a:ea typeface="+mn-ea"/>
                <a:cs typeface="+mn-cs"/>
              </a:rPr>
              <a:t>ið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erum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kannski</a:t>
            </a:r>
            <a:r>
              <a:rPr lang="en-GB" sz="1200" b="0" i="0" kern="1200" dirty="0">
                <a:solidFill>
                  <a:schemeClr val="tx1"/>
                </a:solidFill>
                <a:effectLst/>
                <a:latin typeface="+mn-lt"/>
                <a:ea typeface="+mn-ea"/>
                <a:cs typeface="+mn-cs"/>
              </a:rPr>
              <a:t> ekki </a:t>
            </a:r>
            <a:r>
              <a:rPr lang="en-GB" sz="1200" b="0" i="0" kern="1200" dirty="0" err="1">
                <a:solidFill>
                  <a:schemeClr val="tx1"/>
                </a:solidFill>
                <a:effectLst/>
                <a:latin typeface="+mn-lt"/>
                <a:ea typeface="+mn-ea"/>
                <a:cs typeface="+mn-cs"/>
              </a:rPr>
              <a:t>öll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hrifin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af</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köngulóm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þær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eru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samt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mjög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mikilvægar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fyrir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náttúruna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þær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éta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bjöllur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lýs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mýflugur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önnur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skordýr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sem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til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dæmis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gætu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bitið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okkur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eða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étið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öll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bláberin</a:t>
            </a:r>
            <a:r>
              <a:rPr lang="en-GB" sz="1200" b="0" i="0" kern="1200" dirty="0">
                <a:solidFill>
                  <a:schemeClr val="tx1"/>
                </a:solidFill>
                <a:effectLst/>
                <a:latin typeface="+mn-lt"/>
                <a:ea typeface="+mn-ea"/>
                <a:cs typeface="+mn-cs"/>
              </a:rPr>
              <a:t> í </a:t>
            </a:r>
            <a:r>
              <a:rPr lang="en-GB" sz="1200" b="0" i="0" kern="1200" dirty="0" err="1">
                <a:solidFill>
                  <a:schemeClr val="tx1"/>
                </a:solidFill>
                <a:effectLst/>
                <a:latin typeface="+mn-lt"/>
                <a:ea typeface="+mn-ea"/>
                <a:cs typeface="+mn-cs"/>
              </a:rPr>
              <a:t>berjamónum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Ef</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þær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myndu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hverfa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myndum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við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kannski</a:t>
            </a:r>
            <a:r>
              <a:rPr lang="en-GB" sz="1200" b="0" i="0" kern="1200" dirty="0">
                <a:solidFill>
                  <a:schemeClr val="tx1"/>
                </a:solidFill>
                <a:effectLst/>
                <a:latin typeface="+mn-lt"/>
                <a:ea typeface="+mn-ea"/>
                <a:cs typeface="+mn-cs"/>
              </a:rPr>
              <a:t> ekki </a:t>
            </a:r>
            <a:r>
              <a:rPr lang="en-GB" sz="1200" b="0" i="0" kern="1200" dirty="0" err="1">
                <a:solidFill>
                  <a:schemeClr val="tx1"/>
                </a:solidFill>
                <a:effectLst/>
                <a:latin typeface="+mn-lt"/>
                <a:ea typeface="+mn-ea"/>
                <a:cs typeface="+mn-cs"/>
              </a:rPr>
              <a:t>getað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farið</a:t>
            </a:r>
            <a:r>
              <a:rPr lang="en-GB" sz="1200" b="0" i="0" kern="1200" dirty="0">
                <a:solidFill>
                  <a:schemeClr val="tx1"/>
                </a:solidFill>
                <a:effectLst/>
                <a:latin typeface="+mn-lt"/>
                <a:ea typeface="+mn-ea"/>
                <a:cs typeface="+mn-cs"/>
              </a:rPr>
              <a:t> í </a:t>
            </a:r>
            <a:r>
              <a:rPr lang="en-GB" sz="1200" b="0" i="0" kern="1200" dirty="0" err="1">
                <a:solidFill>
                  <a:schemeClr val="tx1"/>
                </a:solidFill>
                <a:effectLst/>
                <a:latin typeface="+mn-lt"/>
                <a:ea typeface="+mn-ea"/>
                <a:cs typeface="+mn-cs"/>
              </a:rPr>
              <a:t>berjamó</a:t>
            </a:r>
            <a:r>
              <a:rPr lang="en-GB" sz="1200" b="0" i="0" kern="1200" dirty="0">
                <a:solidFill>
                  <a:schemeClr val="tx1"/>
                </a:solidFill>
                <a:effectLst/>
                <a:latin typeface="+mn-lt"/>
                <a:ea typeface="+mn-ea"/>
                <a:cs typeface="+mn-cs"/>
              </a:rPr>
              <a:t> á </a:t>
            </a:r>
            <a:r>
              <a:rPr lang="en-GB" sz="1200" b="0" i="0" kern="1200" dirty="0" err="1">
                <a:solidFill>
                  <a:schemeClr val="tx1"/>
                </a:solidFill>
                <a:effectLst/>
                <a:latin typeface="+mn-lt"/>
                <a:ea typeface="+mn-ea"/>
                <a:cs typeface="+mn-cs"/>
              </a:rPr>
              <a:t>haustin</a:t>
            </a:r>
            <a:r>
              <a:rPr lang="en-GB" sz="1200" b="0" i="0" kern="1200" dirty="0">
                <a:solidFill>
                  <a:schemeClr val="tx1"/>
                </a:solidFill>
                <a:effectLst/>
                <a:latin typeface="+mn-lt"/>
                <a:ea typeface="+mn-ea"/>
                <a:cs typeface="+mn-cs"/>
              </a:rPr>
              <a:t>.</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E</a:t>
            </a:r>
            <a:r>
              <a:rPr lang="en-GB" sz="1200" b="0" i="0" kern="1200" dirty="0">
                <a:solidFill>
                  <a:schemeClr val="tx1"/>
                </a:solidFill>
                <a:effectLst/>
                <a:latin typeface="+mn-lt"/>
                <a:ea typeface="+mn-ea"/>
                <a:cs typeface="+mn-cs"/>
              </a:rPr>
              <a:t>ins </a:t>
            </a:r>
            <a:r>
              <a:rPr lang="en-GB" sz="1200" b="0" i="0" kern="1200" dirty="0" err="1">
                <a:solidFill>
                  <a:schemeClr val="tx1"/>
                </a:solidFill>
                <a:effectLst/>
                <a:latin typeface="+mn-lt"/>
                <a:ea typeface="+mn-ea"/>
                <a:cs typeface="+mn-cs"/>
              </a:rPr>
              <a:t>erum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við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kannski</a:t>
            </a:r>
            <a:r>
              <a:rPr lang="en-GB" sz="1200" b="0" i="0" kern="1200" dirty="0">
                <a:solidFill>
                  <a:schemeClr val="tx1"/>
                </a:solidFill>
                <a:effectLst/>
                <a:latin typeface="+mn-lt"/>
                <a:ea typeface="+mn-ea"/>
                <a:cs typeface="+mn-cs"/>
              </a:rPr>
              <a:t> ekki </a:t>
            </a:r>
            <a:r>
              <a:rPr lang="en-GB" sz="1200" b="0" i="0" kern="1200" dirty="0" err="1">
                <a:solidFill>
                  <a:schemeClr val="tx1"/>
                </a:solidFill>
                <a:effectLst/>
                <a:latin typeface="+mn-lt"/>
                <a:ea typeface="+mn-ea"/>
                <a:cs typeface="+mn-cs"/>
              </a:rPr>
              <a:t>mjög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hrifin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af</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mýflugum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þær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eru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rosalega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mikilvæg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fæða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fyrir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villtan</a:t>
            </a:r>
            <a:r>
              <a:rPr lang="en-GB" sz="1200" b="0" i="0" kern="1200" dirty="0">
                <a:solidFill>
                  <a:schemeClr val="tx1"/>
                </a:solidFill>
                <a:effectLst/>
                <a:latin typeface="+mn-lt"/>
                <a:ea typeface="+mn-ea"/>
                <a:cs typeface="+mn-cs"/>
              </a:rPr>
              <a:t> lax </a:t>
            </a:r>
            <a:r>
              <a:rPr lang="en-GB" sz="1200" b="0" i="0" kern="1200" dirty="0" err="1">
                <a:solidFill>
                  <a:schemeClr val="tx1"/>
                </a:solidFill>
                <a:effectLst/>
                <a:latin typeface="+mn-lt"/>
                <a:ea typeface="+mn-ea"/>
                <a:cs typeface="+mn-cs"/>
              </a:rPr>
              <a:t>og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silung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Ef</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mýflugurnar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myndu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hverfa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myndum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við</a:t>
            </a:r>
            <a:r>
              <a:rPr lang="en-GB" sz="1200" b="0" i="0" kern="1200" dirty="0">
                <a:solidFill>
                  <a:schemeClr val="tx1"/>
                </a:solidFill>
                <a:effectLst/>
                <a:latin typeface="+mn-lt"/>
                <a:ea typeface="+mn-ea"/>
                <a:cs typeface="+mn-cs"/>
              </a:rPr>
              <a:t> ekki </a:t>
            </a:r>
            <a:r>
              <a:rPr lang="en-GB" sz="1200" b="0" i="0" kern="1200" dirty="0" err="1">
                <a:solidFill>
                  <a:schemeClr val="tx1"/>
                </a:solidFill>
                <a:effectLst/>
                <a:latin typeface="+mn-lt"/>
                <a:ea typeface="+mn-ea"/>
                <a:cs typeface="+mn-cs"/>
              </a:rPr>
              <a:t>getað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veitt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borðað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þessa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fiska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sem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mörgum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finnast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svo</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góðir</a:t>
            </a:r>
            <a:r>
              <a:rPr lang="en-GB" sz="1200" b="0" i="0" kern="1200" dirty="0">
                <a:solidFill>
                  <a:schemeClr val="tx1"/>
                </a:solidFill>
                <a:effectLst/>
                <a:latin typeface="+mn-lt"/>
                <a:ea typeface="+mn-ea"/>
                <a:cs typeface="+mn-cs"/>
              </a:rPr>
              <a:t>.</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S</a:t>
            </a:r>
            <a:r>
              <a:rPr lang="en-GB" sz="1200" b="0" i="0" kern="1200" dirty="0" err="1">
                <a:solidFill>
                  <a:schemeClr val="tx1"/>
                </a:solidFill>
                <a:effectLst/>
                <a:latin typeface="+mn-lt"/>
                <a:ea typeface="+mn-ea"/>
                <a:cs typeface="+mn-cs"/>
              </a:rPr>
              <a:t>umir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eru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hræddir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við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býflugur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þær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fljúga</a:t>
            </a:r>
            <a:r>
              <a:rPr lang="en-GB" sz="1200" b="0" i="0" kern="1200" dirty="0">
                <a:solidFill>
                  <a:schemeClr val="tx1"/>
                </a:solidFill>
                <a:effectLst/>
                <a:latin typeface="+mn-lt"/>
                <a:ea typeface="+mn-ea"/>
                <a:cs typeface="+mn-cs"/>
              </a:rPr>
              <a:t> á milli </a:t>
            </a:r>
            <a:r>
              <a:rPr lang="en-GB" sz="1200" b="0" i="0" kern="1200" dirty="0" err="1">
                <a:solidFill>
                  <a:schemeClr val="tx1"/>
                </a:solidFill>
                <a:effectLst/>
                <a:latin typeface="+mn-lt"/>
                <a:ea typeface="+mn-ea"/>
                <a:cs typeface="+mn-cs"/>
              </a:rPr>
              <a:t>blóma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frjóvga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þau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Ef</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býflugurnar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myndu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hverfa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myndu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margar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blómategundir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ávaxta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tré</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berjarunnar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hverfa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líka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Það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væri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sorglegt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búa</a:t>
            </a:r>
            <a:r>
              <a:rPr lang="en-GB" sz="1200" b="0" i="0" kern="1200" dirty="0">
                <a:solidFill>
                  <a:schemeClr val="tx1"/>
                </a:solidFill>
                <a:effectLst/>
                <a:latin typeface="+mn-lt"/>
                <a:ea typeface="+mn-ea"/>
                <a:cs typeface="+mn-cs"/>
              </a:rPr>
              <a:t> í </a:t>
            </a:r>
            <a:r>
              <a:rPr lang="en-GB" sz="1200" b="0" i="0" kern="1200" dirty="0" err="1">
                <a:solidFill>
                  <a:schemeClr val="tx1"/>
                </a:solidFill>
                <a:effectLst/>
                <a:latin typeface="+mn-lt"/>
                <a:ea typeface="+mn-ea"/>
                <a:cs typeface="+mn-cs"/>
              </a:rPr>
              <a:t>heimi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án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epla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jarðarberja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rósarunna</a:t>
            </a:r>
            <a:r>
              <a:rPr lang="en-GB" sz="1200" b="0" i="0" kern="1200" dirty="0">
                <a:solidFill>
                  <a:schemeClr val="tx1"/>
                </a:solidFill>
                <a:effectLst/>
                <a:latin typeface="+mn-lt"/>
                <a:ea typeface="+mn-ea"/>
                <a:cs typeface="+mn-cs"/>
              </a:rPr>
              <a:t>.</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A</a:t>
            </a:r>
            <a:r>
              <a:rPr lang="en-GB" sz="1200" b="0" i="0" kern="1200" dirty="0" err="1">
                <a:solidFill>
                  <a:schemeClr val="tx1"/>
                </a:solidFill>
                <a:effectLst/>
                <a:latin typeface="+mn-lt"/>
                <a:ea typeface="+mn-ea"/>
                <a:cs typeface="+mn-cs"/>
              </a:rPr>
              <a:t>llt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líf</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tengist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jafnvel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minnstu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dýrin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eru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ótrúlega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mikilvæg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til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passa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uppá</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jafnvægi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náttúrunnar</a:t>
            </a:r>
            <a:r>
              <a:rPr lang="en-GB" sz="1200" b="0" i="0" kern="1200" dirty="0">
                <a:solidFill>
                  <a:schemeClr val="tx1"/>
                </a:solidFill>
                <a:effectLst/>
                <a:latin typeface="+mn-lt"/>
                <a:ea typeface="+mn-ea"/>
                <a:cs typeface="+mn-cs"/>
              </a:rPr>
              <a:t>.</a:t>
            </a:r>
          </a:p>
          <a:p>
            <a:endParaRPr lang="is-IS" sz="1200" b="0" i="0" kern="1200" dirty="0">
              <a:solidFill>
                <a:schemeClr val="tx1"/>
              </a:solidFill>
              <a:effectLst/>
              <a:latin typeface="+mn-lt"/>
              <a:ea typeface="+mn-ea"/>
              <a:cs typeface="+mn-cs"/>
            </a:endParaRPr>
          </a:p>
          <a:p>
            <a:endParaRPr lang="is-IS" sz="1200" b="0" i="0" kern="1200" dirty="0">
              <a:solidFill>
                <a:schemeClr val="tx1"/>
              </a:solidFill>
              <a:effectLst/>
              <a:latin typeface="+mn-lt"/>
              <a:ea typeface="+mn-ea"/>
              <a:cs typeface="+mn-cs"/>
            </a:endParaRP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H</a:t>
            </a:r>
            <a:r>
              <a:rPr lang="en-GB" sz="1200" b="0" i="0" kern="1200" dirty="0" err="1">
                <a:solidFill>
                  <a:schemeClr val="tx1"/>
                </a:solidFill>
                <a:effectLst/>
                <a:latin typeface="+mn-lt"/>
                <a:ea typeface="+mn-ea"/>
                <a:cs typeface="+mn-cs"/>
              </a:rPr>
              <a:t>eimildir</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https://www.ust.is/einstaklingar/liffraedileg-fjolbreytni/</a:t>
            </a:r>
            <a:endParaRPr lang="en-GB" dirty="0"/>
          </a:p>
        </p:txBody>
      </p:sp>
      <p:sp>
        <p:nvSpPr>
          <p:cNvPr id="4" name="Slide Number Placeholder 3"/>
          <p:cNvSpPr>
            <a:spLocks noGrp="1"/>
          </p:cNvSpPr>
          <p:nvPr>
            <p:ph type="sldNum" sz="quarter" idx="5"/>
          </p:nvPr>
        </p:nvSpPr>
        <p:spPr/>
        <p:txBody>
          <a:bodyPr/>
          <a:lstStyle/>
          <a:p>
            <a:fld id="{30F1FEBA-9D30-4C6F-9312-5ED305F936A5}" type="slidenum">
              <a:rPr lang="en-GB" smtClean="0"/>
              <a:t>2</a:t>
            </a:fld>
            <a:endParaRPr lang="en-GB"/>
          </a:p>
        </p:txBody>
      </p:sp>
    </p:spTree>
    <p:extLst>
      <p:ext uri="{BB962C8B-B14F-4D97-AF65-F5344CB8AC3E}">
        <p14:creationId xmlns:p14="http://schemas.microsoft.com/office/powerpoint/2010/main" val="39168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Sífellt fleiri tegundir deyja út og eru ekki lengur til villtar í náttúrunni. Þegar ein tegund hverfur hefur það áhrif á aðrar tegundir sem lifa í sama umhverfi.</a:t>
            </a:r>
          </a:p>
          <a:p>
            <a:pPr marL="171450" indent="-171450">
              <a:buFont typeface="Arial" panose="020B0604020202020204" pitchFamily="34" charset="0"/>
              <a:buChar char="•"/>
            </a:pPr>
            <a:r>
              <a:rPr lang="is-IS" dirty="0"/>
              <a:t>Árið 2018 dóu fjórar fuglategundir út í Suður-Ameríku, meðal annars blái </a:t>
            </a:r>
            <a:r>
              <a:rPr lang="is-IS" dirty="0" err="1"/>
              <a:t>Macaw</a:t>
            </a:r>
            <a:r>
              <a:rPr lang="is-IS" dirty="0"/>
              <a:t> páfagaukar (sjá mynd).</a:t>
            </a:r>
          </a:p>
          <a:p>
            <a:pPr marL="171450" indent="-171450">
              <a:buFont typeface="Arial" panose="020B0604020202020204" pitchFamily="34" charset="0"/>
              <a:buChar char="•"/>
            </a:pPr>
            <a:r>
              <a:rPr lang="is-IS" dirty="0"/>
              <a:t>Síðustu fjallaljónin af tegund sem lifði í austurhluta Bandaríkjanna dó út.</a:t>
            </a:r>
          </a:p>
          <a:p>
            <a:pPr marL="171450" indent="-171450">
              <a:buFont typeface="Arial" panose="020B0604020202020204" pitchFamily="34" charset="0"/>
              <a:buChar char="•"/>
            </a:pPr>
            <a:r>
              <a:rPr lang="is-IS" dirty="0"/>
              <a:t>Síðasti karlkyns hvíti </a:t>
            </a:r>
            <a:r>
              <a:rPr lang="is-IS" dirty="0" err="1"/>
              <a:t>nashyrningurinn</a:t>
            </a:r>
            <a:r>
              <a:rPr lang="is-IS" dirty="0"/>
              <a:t> dó í ár og aðeins eru tvö </a:t>
            </a:r>
            <a:r>
              <a:rPr lang="is-IS" dirty="0" err="1"/>
              <a:t>kvenndýr</a:t>
            </a:r>
            <a:r>
              <a:rPr lang="is-IS" dirty="0"/>
              <a:t> lifandi, því mun stofninn ekki lifa áfram.</a:t>
            </a:r>
          </a:p>
          <a:p>
            <a:pPr marL="171450" indent="-171450">
              <a:buFont typeface="Arial" panose="020B0604020202020204" pitchFamily="34" charset="0"/>
              <a:buChar char="•"/>
            </a:pPr>
            <a:r>
              <a:rPr lang="is-IS" dirty="0"/>
              <a:t>Allar tegundir </a:t>
            </a:r>
            <a:r>
              <a:rPr lang="is-IS" dirty="0" err="1"/>
              <a:t>lemúra</a:t>
            </a:r>
            <a:r>
              <a:rPr lang="is-IS" dirty="0"/>
              <a:t> í heiminum eru í útrýmingarhættu og munu deyja út fyrir lok þessarar aldar.</a:t>
            </a:r>
          </a:p>
          <a:p>
            <a:pPr marL="171450" indent="-171450">
              <a:buFont typeface="Arial" panose="020B0604020202020204" pitchFamily="34" charset="0"/>
              <a:buChar char="•"/>
            </a:pPr>
            <a:r>
              <a:rPr lang="is-IS" dirty="0"/>
              <a:t>Gírafar lentu á lista yfir dýr í útrýmingarhættu í fyrsta skipti.</a:t>
            </a:r>
          </a:p>
          <a:p>
            <a:pPr marL="0" indent="0">
              <a:buFont typeface="Arial" panose="020B0604020202020204" pitchFamily="34" charset="0"/>
              <a:buNone/>
            </a:pPr>
            <a:endParaRPr lang="is-IS" dirty="0"/>
          </a:p>
          <a:p>
            <a:pPr marL="0" indent="0">
              <a:buFont typeface="Arial" panose="020B0604020202020204" pitchFamily="34" charset="0"/>
              <a:buNone/>
            </a:pPr>
            <a:r>
              <a:rPr lang="is-IS" dirty="0"/>
              <a:t>Þessi dýr eru horfin, eða að hverfa, vegna þess að mannfólkið hefur ekki passað uppá jörðina og dýrin. Þó að við sjáum að þetta sé ekki gott eru sumir sem virðist vera sama um það hvernig við göngum um jörðina.</a:t>
            </a:r>
          </a:p>
          <a:p>
            <a:pPr marL="0" indent="0">
              <a:buFont typeface="Arial" panose="020B0604020202020204" pitchFamily="34" charset="0"/>
              <a:buNone/>
            </a:pPr>
            <a:endParaRPr lang="is-IS" dirty="0"/>
          </a:p>
          <a:p>
            <a:pPr marL="0" indent="0">
              <a:buFont typeface="Arial" panose="020B0604020202020204" pitchFamily="34" charset="0"/>
              <a:buNone/>
            </a:pPr>
            <a:r>
              <a:rPr lang="is-IS" dirty="0"/>
              <a:t>Hvað getum við gert í því? Hvernig getum við hjálpað?</a:t>
            </a:r>
          </a:p>
          <a:p>
            <a:pPr marL="0" indent="0">
              <a:buFont typeface="Arial" panose="020B0604020202020204" pitchFamily="34" charset="0"/>
              <a:buNone/>
            </a:pPr>
            <a:r>
              <a:rPr lang="is-IS" dirty="0"/>
              <a:t>(Við þurfum að passa að vita þetta, vita að það sem við gerum skiptir máli, að þegar við verðum fullorðin getum við jafnvel haft mikil áhrif, við getum haft áhrif á mömmu og pabba, ömmu og afa, segja öllum að ganga vel um jörðina)</a:t>
            </a:r>
          </a:p>
          <a:p>
            <a:pPr marL="0" indent="0">
              <a:buFont typeface="Arial" panose="020B0604020202020204" pitchFamily="34" charset="0"/>
              <a:buNone/>
            </a:pPr>
            <a:endParaRPr lang="is-IS" dirty="0"/>
          </a:p>
          <a:p>
            <a:pPr marL="0" indent="0">
              <a:buFont typeface="Arial" panose="020B0604020202020204" pitchFamily="34" charset="0"/>
              <a:buNone/>
            </a:pPr>
            <a:endParaRPr lang="is-IS" dirty="0"/>
          </a:p>
          <a:p>
            <a:pPr marL="0" indent="0">
              <a:buFont typeface="Arial" panose="020B0604020202020204" pitchFamily="34" charset="0"/>
              <a:buNone/>
            </a:pPr>
            <a:r>
              <a:rPr lang="is-IS" dirty="0"/>
              <a:t>Heimildir: </a:t>
            </a:r>
          </a:p>
          <a:p>
            <a:pPr marL="0" indent="0">
              <a:buFont typeface="Arial" panose="020B0604020202020204" pitchFamily="34" charset="0"/>
              <a:buNone/>
            </a:pPr>
            <a:r>
              <a:rPr lang="en-GB" dirty="0"/>
              <a:t>https://www.iflscience.com/plants-and-animals/in-memoriam-the-species-we-lost-to-extinction-in-2018/all/</a:t>
            </a:r>
          </a:p>
        </p:txBody>
      </p:sp>
      <p:sp>
        <p:nvSpPr>
          <p:cNvPr id="4" name="Slide Number Placeholder 3"/>
          <p:cNvSpPr>
            <a:spLocks noGrp="1"/>
          </p:cNvSpPr>
          <p:nvPr>
            <p:ph type="sldNum" sz="quarter" idx="5"/>
          </p:nvPr>
        </p:nvSpPr>
        <p:spPr/>
        <p:txBody>
          <a:bodyPr/>
          <a:lstStyle/>
          <a:p>
            <a:fld id="{30F1FEBA-9D30-4C6F-9312-5ED305F936A5}" type="slidenum">
              <a:rPr lang="en-GB" smtClean="0"/>
              <a:t>3</a:t>
            </a:fld>
            <a:endParaRPr lang="en-GB"/>
          </a:p>
        </p:txBody>
      </p:sp>
    </p:spTree>
    <p:extLst>
      <p:ext uri="{BB962C8B-B14F-4D97-AF65-F5344CB8AC3E}">
        <p14:creationId xmlns:p14="http://schemas.microsoft.com/office/powerpoint/2010/main" val="423910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En vegna þess að margt fólk er að vinna að því að bjarga dýrunum og jörðinni gerðist líka margt gott árið 2018.</a:t>
            </a:r>
          </a:p>
          <a:p>
            <a:endParaRPr lang="is-IS" dirty="0"/>
          </a:p>
          <a:p>
            <a:r>
              <a:rPr lang="is-IS" dirty="0" err="1"/>
              <a:t>Fjallagórillunar</a:t>
            </a:r>
            <a:r>
              <a:rPr lang="is-IS" dirty="0"/>
              <a:t> í Afríku eru ekki lengur í „bráðri útrýmingarhættu“ heldur í „útrýmingarhættu“ – þar sem tekist hefur að fjölda þeim úr 680 í 1000 </a:t>
            </a:r>
            <a:r>
              <a:rPr lang="is-IS" dirty="0" err="1"/>
              <a:t>meða</a:t>
            </a:r>
            <a:r>
              <a:rPr lang="is-IS" dirty="0"/>
              <a:t> því að berjast gegn veiðiþjófum og vernda yfirráðasvæði þeirra vel. Ef okkur tekst að halda þeim áfram mun okkur takast að bjarga tegundinni.</a:t>
            </a:r>
          </a:p>
          <a:p>
            <a:endParaRPr lang="is-IS" dirty="0"/>
          </a:p>
          <a:p>
            <a:r>
              <a:rPr lang="is-IS" dirty="0"/>
              <a:t>Svartir </a:t>
            </a:r>
            <a:r>
              <a:rPr lang="is-IS" dirty="0" err="1"/>
              <a:t>nashyrningar</a:t>
            </a:r>
            <a:r>
              <a:rPr lang="is-IS" dirty="0"/>
              <a:t> voru </a:t>
            </a:r>
            <a:r>
              <a:rPr lang="is-IS" dirty="0" err="1"/>
              <a:t>útdauðir</a:t>
            </a:r>
            <a:r>
              <a:rPr lang="is-IS" dirty="0"/>
              <a:t> í landinu Chad eftir að veiðiþjófar höfðu veitt þá alla. En nú er búið að flytja nokkra slíka aftur til landsins frá Suður-Afríku og það á að vernda þá eins og </a:t>
            </a:r>
            <a:r>
              <a:rPr lang="is-IS" dirty="0" err="1"/>
              <a:t>górillurnar</a:t>
            </a:r>
            <a:r>
              <a:rPr lang="is-IS" dirty="0"/>
              <a:t> til að stofninn nái aftur að vaxa og dafna.</a:t>
            </a:r>
          </a:p>
          <a:p>
            <a:endParaRPr lang="is-IS" dirty="0"/>
          </a:p>
          <a:p>
            <a:r>
              <a:rPr lang="is-IS" dirty="0"/>
              <a:t>Í vatni í Mexíkó lifa </a:t>
            </a:r>
            <a:r>
              <a:rPr lang="is-IS" dirty="0" err="1"/>
              <a:t>Pátzcuaro</a:t>
            </a:r>
            <a:r>
              <a:rPr lang="is-IS" dirty="0"/>
              <a:t> </a:t>
            </a:r>
            <a:r>
              <a:rPr lang="is-IS" dirty="0" err="1"/>
              <a:t>salamöndrur</a:t>
            </a:r>
            <a:r>
              <a:rPr lang="is-IS" dirty="0"/>
              <a:t>, þetta er eini staðurinn í heiminum sem þær er að finna. Skógeyðing, mengun og ofveiði gerði það að verkum að tegundin var að deyja út. Nú hafa </a:t>
            </a:r>
            <a:r>
              <a:rPr lang="is-IS" dirty="0" err="1"/>
              <a:t>náttúruverndarsinnar</a:t>
            </a:r>
            <a:r>
              <a:rPr lang="is-IS" dirty="0"/>
              <a:t> og nunnur sem búa í klaustri við vatnið byrjað að hjálpa þeim að fjölga sér og fræða samfélögin við vatnið um mikilvægi þess að vernda tegundina.</a:t>
            </a:r>
          </a:p>
          <a:p>
            <a:endParaRPr lang="is-IS" dirty="0"/>
          </a:p>
          <a:p>
            <a:r>
              <a:rPr lang="is-IS" dirty="0"/>
              <a:t>Þegar við vinnum saman og ákveðum að við ætlum að hjálpa er ótrúlega margt sem við getum gert.</a:t>
            </a:r>
          </a:p>
          <a:p>
            <a:endParaRPr lang="is-IS" dirty="0"/>
          </a:p>
          <a:p>
            <a:endParaRPr lang="is-IS" dirty="0"/>
          </a:p>
          <a:p>
            <a:r>
              <a:rPr lang="is-IS" dirty="0"/>
              <a:t>Heimildir:</a:t>
            </a:r>
          </a:p>
          <a:p>
            <a:r>
              <a:rPr lang="is-IS" dirty="0"/>
              <a:t>https://www.iflscience.com/plants-and-animals/critically-endangered-salamanders-saved-from-the-brink-of-extinction-by-mexican-nuns/</a:t>
            </a:r>
          </a:p>
          <a:p>
            <a:endParaRPr lang="is-IS" dirty="0"/>
          </a:p>
          <a:p>
            <a:r>
              <a:rPr lang="is-IS" dirty="0"/>
              <a:t>https://www.iflscience.com/plants-and-animals/wild-black-rhinos-returned-to-chad-after-being-extinct-for-50-years/</a:t>
            </a:r>
          </a:p>
          <a:p>
            <a:endParaRPr lang="is-IS" dirty="0"/>
          </a:p>
          <a:p>
            <a:r>
              <a:rPr lang="is-IS" dirty="0"/>
              <a:t>https://www.iflscience.com/plants-and-animals/in-memoriam-the-species-we-lost-to-extinction-in-2018/all/</a:t>
            </a:r>
          </a:p>
          <a:p>
            <a:endParaRPr lang="is-IS" dirty="0"/>
          </a:p>
          <a:p>
            <a:endParaRPr lang="en-GB" dirty="0"/>
          </a:p>
        </p:txBody>
      </p:sp>
      <p:sp>
        <p:nvSpPr>
          <p:cNvPr id="4" name="Slide Number Placeholder 3"/>
          <p:cNvSpPr>
            <a:spLocks noGrp="1"/>
          </p:cNvSpPr>
          <p:nvPr>
            <p:ph type="sldNum" sz="quarter" idx="5"/>
          </p:nvPr>
        </p:nvSpPr>
        <p:spPr/>
        <p:txBody>
          <a:bodyPr/>
          <a:lstStyle/>
          <a:p>
            <a:fld id="{30F1FEBA-9D30-4C6F-9312-5ED305F936A5}" type="slidenum">
              <a:rPr lang="en-GB" smtClean="0"/>
              <a:t>4</a:t>
            </a:fld>
            <a:endParaRPr lang="en-GB"/>
          </a:p>
        </p:txBody>
      </p:sp>
    </p:spTree>
    <p:extLst>
      <p:ext uri="{BB962C8B-B14F-4D97-AF65-F5344CB8AC3E}">
        <p14:creationId xmlns:p14="http://schemas.microsoft.com/office/powerpoint/2010/main" val="144353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Stundum finnst okkur eins og við séum svo lítil, að það sem við gerum skipti ekki máli –en það er ekki rétt.</a:t>
            </a:r>
          </a:p>
          <a:p>
            <a:r>
              <a:rPr lang="is-IS" dirty="0"/>
              <a:t>Er að allir hugsuðu þannig myndi ekkert gott gerast! Við verðum að vita og trúa því að það sem við gerum skiptir ótrúlega miklu máli!</a:t>
            </a:r>
          </a:p>
          <a:p>
            <a:endParaRPr lang="is-IS" dirty="0"/>
          </a:p>
          <a:p>
            <a:r>
              <a:rPr lang="is-IS" dirty="0"/>
              <a:t>Það eru margir sem vinna að því að gera heiminn okkar betri og við getum hjálpað á ýmsa vegu.</a:t>
            </a:r>
          </a:p>
          <a:p>
            <a:endParaRPr lang="is-IS" dirty="0"/>
          </a:p>
          <a:p>
            <a:r>
              <a:rPr lang="is-IS" dirty="0"/>
              <a:t>Til dæmis getum við passað uppá það í hversdeginum okkar að lifa eins umhverfisvænu lífi og við getum. </a:t>
            </a:r>
            <a:br>
              <a:rPr lang="is-IS" dirty="0"/>
            </a:br>
            <a:r>
              <a:rPr lang="is-IS" dirty="0"/>
              <a:t>Hjóla eða ganga í skólann og á æfingu ef mögulegt er frekar en að láta skutla okkur – hvetja mömmu og pabba til að hjóla, nota strætó eða ganga í stað þess að keyra.</a:t>
            </a:r>
          </a:p>
          <a:p>
            <a:endParaRPr lang="is-IS" dirty="0"/>
          </a:p>
          <a:p>
            <a:r>
              <a:rPr lang="is-IS" dirty="0"/>
              <a:t>Og þegar við erum í búðinni getum við hjálpað mömmu og pabba að kaupa vörur sem eru góðar fyrir umhverfið. Til eru allskonar merki sem segja okkur og staðfesta að varan sem við ætlum að kaupa sé framleidd þannig að passað sé upp á umhverfið og fólkið sem framleiðir vöruna.</a:t>
            </a:r>
          </a:p>
          <a:p>
            <a:endParaRPr lang="is-IS" dirty="0"/>
          </a:p>
          <a:p>
            <a:r>
              <a:rPr lang="is-IS" dirty="0"/>
              <a:t>Græni froskurinn – </a:t>
            </a:r>
            <a:r>
              <a:rPr lang="is-IS" dirty="0" err="1"/>
              <a:t>Rainforest</a:t>
            </a:r>
            <a:r>
              <a:rPr lang="is-IS" dirty="0"/>
              <a:t> Alliance: Við getum t.d. keypt banana, te og súkkulaði með þessu merki, það þýðir að við ræktun vörunnar er passað að vinna regnskógunum í Suður Ameríku ekki skaða og að varan sé framleidd á umhverfisvænan hátt.</a:t>
            </a:r>
          </a:p>
          <a:p>
            <a:endParaRPr lang="is-IS" dirty="0"/>
          </a:p>
          <a:p>
            <a:r>
              <a:rPr lang="is-IS" dirty="0" err="1"/>
              <a:t>Fair</a:t>
            </a:r>
            <a:r>
              <a:rPr lang="is-IS" dirty="0"/>
              <a:t> </a:t>
            </a:r>
            <a:r>
              <a:rPr lang="is-IS" dirty="0" err="1"/>
              <a:t>trade</a:t>
            </a:r>
            <a:r>
              <a:rPr lang="is-IS" dirty="0"/>
              <a:t>: Þetta merki getum við séð á kaffi, te, </a:t>
            </a:r>
            <a:r>
              <a:rPr lang="is-IS" dirty="0" err="1"/>
              <a:t>súkkulagði</a:t>
            </a:r>
            <a:r>
              <a:rPr lang="is-IS" dirty="0"/>
              <a:t>, sykri, fötum og ýmsu öðru. Þetta merki segir okkur að varan sé framleidd þannig að hugsað sé um umhverfið og að allir sem komu að því að búa hana til fái sanngjörn laun og góða vinnuskilyrði.</a:t>
            </a:r>
          </a:p>
          <a:p>
            <a:endParaRPr lang="is-IS" dirty="0"/>
          </a:p>
          <a:p>
            <a:r>
              <a:rPr lang="is-IS" dirty="0"/>
              <a:t>Svansmerkið: Þetta merki getum við til dæmis fundið á þvottaefni, sápum, tannkremi og öðrum hreinlætisvörum. Líka bókum og prentuðu efni. Það segir okkur að þessi vara sé bæði góð fyrir okkur og umhverfið.</a:t>
            </a:r>
            <a:endParaRPr lang="en-GB" dirty="0"/>
          </a:p>
        </p:txBody>
      </p:sp>
      <p:sp>
        <p:nvSpPr>
          <p:cNvPr id="4" name="Slide Number Placeholder 3"/>
          <p:cNvSpPr>
            <a:spLocks noGrp="1"/>
          </p:cNvSpPr>
          <p:nvPr>
            <p:ph type="sldNum" sz="quarter" idx="5"/>
          </p:nvPr>
        </p:nvSpPr>
        <p:spPr/>
        <p:txBody>
          <a:bodyPr/>
          <a:lstStyle/>
          <a:p>
            <a:fld id="{30F1FEBA-9D30-4C6F-9312-5ED305F936A5}" type="slidenum">
              <a:rPr lang="en-GB" smtClean="0"/>
              <a:t>5</a:t>
            </a:fld>
            <a:endParaRPr lang="en-GB"/>
          </a:p>
        </p:txBody>
      </p:sp>
    </p:spTree>
    <p:extLst>
      <p:ext uri="{BB962C8B-B14F-4D97-AF65-F5344CB8AC3E}">
        <p14:creationId xmlns:p14="http://schemas.microsoft.com/office/powerpoint/2010/main" val="291961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Þegar þið farið í búðina með mömmu og pabba getið þið hjálpað þeim að velja vörur sem eru góðar fyrir umhverfið! Þið getið beðið þau um að kaupa vörur með svansmerki eða </a:t>
            </a:r>
            <a:r>
              <a:rPr lang="is-IS" dirty="0" err="1"/>
              <a:t>fairtrade</a:t>
            </a:r>
            <a:r>
              <a:rPr lang="is-IS" dirty="0"/>
              <a:t> merki! Það skiptir máli að við séum öll að hjálpast að við að passa uppá jörðina og gera framtíðina betri </a:t>
            </a:r>
            <a:r>
              <a:rPr lang="is-IS"/>
              <a:t>fyrir okkur öll.</a:t>
            </a:r>
            <a:endParaRPr lang="en-GB" dirty="0"/>
          </a:p>
        </p:txBody>
      </p:sp>
      <p:sp>
        <p:nvSpPr>
          <p:cNvPr id="4" name="Slide Number Placeholder 3"/>
          <p:cNvSpPr>
            <a:spLocks noGrp="1"/>
          </p:cNvSpPr>
          <p:nvPr>
            <p:ph type="sldNum" sz="quarter" idx="5"/>
          </p:nvPr>
        </p:nvSpPr>
        <p:spPr/>
        <p:txBody>
          <a:bodyPr/>
          <a:lstStyle/>
          <a:p>
            <a:fld id="{30F1FEBA-9D30-4C6F-9312-5ED305F936A5}" type="slidenum">
              <a:rPr lang="en-GB" smtClean="0"/>
              <a:t>6</a:t>
            </a:fld>
            <a:endParaRPr lang="en-GB"/>
          </a:p>
        </p:txBody>
      </p:sp>
    </p:spTree>
    <p:extLst>
      <p:ext uri="{BB962C8B-B14F-4D97-AF65-F5344CB8AC3E}">
        <p14:creationId xmlns:p14="http://schemas.microsoft.com/office/powerpoint/2010/main" val="1554069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1/4/2019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9FDD-5276-46ED-90FA-17AF7395BF1C}"/>
              </a:ext>
            </a:extLst>
          </p:cNvPr>
          <p:cNvSpPr>
            <a:spLocks noGrp="1"/>
          </p:cNvSpPr>
          <p:nvPr>
            <p:ph type="ctrTitle"/>
          </p:nvPr>
        </p:nvSpPr>
        <p:spPr/>
        <p:txBody>
          <a:bodyPr/>
          <a:lstStyle/>
          <a:p>
            <a:r>
              <a:rPr lang="is-IS" dirty="0"/>
              <a:t>Líffræðileg fjölbreytni og umhverfismerkin </a:t>
            </a:r>
            <a:endParaRPr lang="en-GB" dirty="0"/>
          </a:p>
        </p:txBody>
      </p:sp>
      <p:sp>
        <p:nvSpPr>
          <p:cNvPr id="3" name="Subtitle 2">
            <a:extLst>
              <a:ext uri="{FF2B5EF4-FFF2-40B4-BE49-F238E27FC236}">
                <a16:creationId xmlns:a16="http://schemas.microsoft.com/office/drawing/2014/main" id="{39C9B884-4D36-4E69-A80D-AF758CBD9AC3}"/>
              </a:ext>
            </a:extLst>
          </p:cNvPr>
          <p:cNvSpPr>
            <a:spLocks noGrp="1"/>
          </p:cNvSpPr>
          <p:nvPr>
            <p:ph type="subTitle" idx="1"/>
          </p:nvPr>
        </p:nvSpPr>
        <p:spPr/>
        <p:txBody>
          <a:bodyPr/>
          <a:lstStyle/>
          <a:p>
            <a:r>
              <a:rPr lang="is-IS" dirty="0"/>
              <a:t>Litlir lærisveinar</a:t>
            </a:r>
          </a:p>
          <a:p>
            <a:r>
              <a:rPr lang="is-IS" dirty="0"/>
              <a:t>Æskulýðsdagur þjóðkirkjunnar 2019</a:t>
            </a:r>
            <a:endParaRPr lang="en-GB" dirty="0"/>
          </a:p>
        </p:txBody>
      </p:sp>
    </p:spTree>
    <p:extLst>
      <p:ext uri="{BB962C8B-B14F-4D97-AF65-F5344CB8AC3E}">
        <p14:creationId xmlns:p14="http://schemas.microsoft.com/office/powerpoint/2010/main" val="3346279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79E1-90CF-4C3E-A86C-478371BA39CF}"/>
              </a:ext>
            </a:extLst>
          </p:cNvPr>
          <p:cNvSpPr>
            <a:spLocks noGrp="1"/>
          </p:cNvSpPr>
          <p:nvPr>
            <p:ph type="title"/>
          </p:nvPr>
        </p:nvSpPr>
        <p:spPr/>
        <p:txBody>
          <a:bodyPr/>
          <a:lstStyle/>
          <a:p>
            <a:r>
              <a:rPr lang="is-IS" dirty="0"/>
              <a:t>Allt líf tengist</a:t>
            </a:r>
            <a:endParaRPr lang="en-GB" dirty="0"/>
          </a:p>
        </p:txBody>
      </p:sp>
      <p:sp>
        <p:nvSpPr>
          <p:cNvPr id="3" name="Content Placeholder 2">
            <a:extLst>
              <a:ext uri="{FF2B5EF4-FFF2-40B4-BE49-F238E27FC236}">
                <a16:creationId xmlns:a16="http://schemas.microsoft.com/office/drawing/2014/main" id="{9021866F-F276-4C36-875E-29BFA3ABDCAF}"/>
              </a:ext>
            </a:extLst>
          </p:cNvPr>
          <p:cNvSpPr>
            <a:spLocks noGrp="1"/>
          </p:cNvSpPr>
          <p:nvPr>
            <p:ph idx="1"/>
          </p:nvPr>
        </p:nvSpPr>
        <p:spPr/>
        <p:txBody>
          <a:bodyPr>
            <a:normAutofit/>
          </a:bodyPr>
          <a:lstStyle/>
          <a:p>
            <a:r>
              <a:rPr lang="is-IS" sz="2800" dirty="0"/>
              <a:t>Hvernig tengjast köngulær og mýflugur berjamó og laxveiði?</a:t>
            </a:r>
          </a:p>
          <a:p>
            <a:r>
              <a:rPr lang="is-IS" sz="2800" dirty="0"/>
              <a:t>Ef að ein tegund hverfur hefur það áhrif á tugi, hundruð, þúsund eða jafnvel tugþúsundir annarra tegunda.</a:t>
            </a:r>
          </a:p>
          <a:p>
            <a:endParaRPr lang="en-GB" sz="2800" dirty="0"/>
          </a:p>
        </p:txBody>
      </p:sp>
      <p:pic>
        <p:nvPicPr>
          <p:cNvPr id="1026" name="Picture 2" descr="silhouette photography of spider">
            <a:extLst>
              <a:ext uri="{FF2B5EF4-FFF2-40B4-BE49-F238E27FC236}">
                <a16:creationId xmlns:a16="http://schemas.microsoft.com/office/drawing/2014/main" id="{58780331-FCA7-4393-B051-CC30370D9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119" y="4668012"/>
            <a:ext cx="2724150" cy="19613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rson showing blue berries">
            <a:extLst>
              <a:ext uri="{FF2B5EF4-FFF2-40B4-BE49-F238E27FC236}">
                <a16:creationId xmlns:a16="http://schemas.microsoft.com/office/drawing/2014/main" id="{5E2FD663-87A0-4F02-99C3-1364DECCAA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8630" y="4668012"/>
            <a:ext cx="2964561" cy="19655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ck and yellow bumblebee perch on a purple flower">
            <a:extLst>
              <a:ext uri="{FF2B5EF4-FFF2-40B4-BE49-F238E27FC236}">
                <a16:creationId xmlns:a16="http://schemas.microsoft.com/office/drawing/2014/main" id="{3A5D1D51-BBA7-4EFE-96A2-3A32BCE7A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050" y="4668012"/>
            <a:ext cx="2724150" cy="202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6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FE83-7D9C-45E6-93FB-93797245CA78}"/>
              </a:ext>
            </a:extLst>
          </p:cNvPr>
          <p:cNvSpPr>
            <a:spLocks noGrp="1"/>
          </p:cNvSpPr>
          <p:nvPr>
            <p:ph type="title"/>
          </p:nvPr>
        </p:nvSpPr>
        <p:spPr/>
        <p:txBody>
          <a:bodyPr/>
          <a:lstStyle/>
          <a:p>
            <a:r>
              <a:rPr lang="is-IS" dirty="0"/>
              <a:t>Sorglegar fréttir frá 2018</a:t>
            </a:r>
            <a:endParaRPr lang="en-GB" dirty="0"/>
          </a:p>
        </p:txBody>
      </p:sp>
      <p:pic>
        <p:nvPicPr>
          <p:cNvPr id="3074" name="Picture 2" descr="two small-beaked blue bird in tree trunk">
            <a:extLst>
              <a:ext uri="{FF2B5EF4-FFF2-40B4-BE49-F238E27FC236}">
                <a16:creationId xmlns:a16="http://schemas.microsoft.com/office/drawing/2014/main" id="{8084B973-815F-4B46-8725-6D68525A3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 y="1801369"/>
            <a:ext cx="3382730" cy="22562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ugar on brown rock formation">
            <a:extLst>
              <a:ext uri="{FF2B5EF4-FFF2-40B4-BE49-F238E27FC236}">
                <a16:creationId xmlns:a16="http://schemas.microsoft.com/office/drawing/2014/main" id="{42BF91C4-B9EA-4007-A948-CB5EC568E9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128" y="4239769"/>
            <a:ext cx="3382730" cy="22562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hoto of Rhinoceros running on grass">
            <a:extLst>
              <a:ext uri="{FF2B5EF4-FFF2-40B4-BE49-F238E27FC236}">
                <a16:creationId xmlns:a16="http://schemas.microsoft.com/office/drawing/2014/main" id="{706C37BE-7ECB-41FD-BC9E-153F91651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801369"/>
            <a:ext cx="4191000" cy="22673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ree lemurs on rope">
            <a:extLst>
              <a:ext uri="{FF2B5EF4-FFF2-40B4-BE49-F238E27FC236}">
                <a16:creationId xmlns:a16="http://schemas.microsoft.com/office/drawing/2014/main" id="{8C1D302D-3FCD-4298-A89A-68C6FD7C5E5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893" r="-38189"/>
          <a:stretch/>
        </p:blipFill>
        <p:spPr bwMode="auto">
          <a:xfrm>
            <a:off x="9067800" y="1801369"/>
            <a:ext cx="1883144" cy="226733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ilhouette of giraffes on field at sunset">
            <a:extLst>
              <a:ext uri="{FF2B5EF4-FFF2-40B4-BE49-F238E27FC236}">
                <a16:creationId xmlns:a16="http://schemas.microsoft.com/office/drawing/2014/main" id="{E24FB399-2E6C-41B2-A8EB-ABC4042AD89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5451" b="-35451"/>
          <a:stretch/>
        </p:blipFill>
        <p:spPr bwMode="auto">
          <a:xfrm>
            <a:off x="4648200" y="3429001"/>
            <a:ext cx="5693344" cy="381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18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32D2-99E8-4275-B8AA-2922661C89F0}"/>
              </a:ext>
            </a:extLst>
          </p:cNvPr>
          <p:cNvSpPr>
            <a:spLocks noGrp="1"/>
          </p:cNvSpPr>
          <p:nvPr>
            <p:ph type="title"/>
          </p:nvPr>
        </p:nvSpPr>
        <p:spPr/>
        <p:txBody>
          <a:bodyPr/>
          <a:lstStyle/>
          <a:p>
            <a:r>
              <a:rPr lang="is-IS" dirty="0"/>
              <a:t>Góðar fréttir frá 2018</a:t>
            </a:r>
            <a:endParaRPr lang="en-GB" dirty="0"/>
          </a:p>
        </p:txBody>
      </p:sp>
      <p:pic>
        <p:nvPicPr>
          <p:cNvPr id="4098" name="Picture 2" descr="black baby monkey eating grass">
            <a:extLst>
              <a:ext uri="{FF2B5EF4-FFF2-40B4-BE49-F238E27FC236}">
                <a16:creationId xmlns:a16="http://schemas.microsoft.com/office/drawing/2014/main" id="{7FA77FF8-D210-4F90-8403-CEB4B99E5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3453534"/>
            <a:ext cx="4873116" cy="32503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mages.unsplash.com/photo-1546182990-5a7605582948?ixlib=rb-1.2.1&amp;ixid=eyJhcHBfaWQiOjEyMDd9&amp;auto=format&amp;fit=crop&amp;w=1000&amp;q=80">
            <a:extLst>
              <a:ext uri="{FF2B5EF4-FFF2-40B4-BE49-F238E27FC236}">
                <a16:creationId xmlns:a16="http://schemas.microsoft.com/office/drawing/2014/main" id="{5C74D723-83BA-4E4D-8696-DF24DF240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01" y="1851486"/>
            <a:ext cx="3596482" cy="480866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cdn.iflscience.com/images/454a67b6-6eca-5c02-8041-0c5819bbff41/content-1528387706-lake-patzcuaro-salamanders-at-chester-zoo-11.jpg">
            <a:extLst>
              <a:ext uri="{FF2B5EF4-FFF2-40B4-BE49-F238E27FC236}">
                <a16:creationId xmlns:a16="http://schemas.microsoft.com/office/drawing/2014/main" id="{775241A4-1EEA-44EB-B2B8-57A9DD59F8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1" y="126318"/>
            <a:ext cx="4854854" cy="303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45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9BE-F92D-411D-8075-D6F0DA51F273}"/>
              </a:ext>
            </a:extLst>
          </p:cNvPr>
          <p:cNvSpPr>
            <a:spLocks noGrp="1"/>
          </p:cNvSpPr>
          <p:nvPr>
            <p:ph type="title"/>
          </p:nvPr>
        </p:nvSpPr>
        <p:spPr/>
        <p:txBody>
          <a:bodyPr/>
          <a:lstStyle/>
          <a:p>
            <a:r>
              <a:rPr lang="is-IS" dirty="0"/>
              <a:t>Hvað get ég gert?</a:t>
            </a:r>
            <a:endParaRPr lang="en-GB" dirty="0"/>
          </a:p>
        </p:txBody>
      </p:sp>
      <p:pic>
        <p:nvPicPr>
          <p:cNvPr id="5122" name="Picture 2" descr="Image result for Follow the frog">
            <a:extLst>
              <a:ext uri="{FF2B5EF4-FFF2-40B4-BE49-F238E27FC236}">
                <a16:creationId xmlns:a16="http://schemas.microsoft.com/office/drawing/2014/main" id="{F5E95F36-BC30-4EE2-AFD4-1F3EBCA8C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46" y="2942082"/>
            <a:ext cx="4916171" cy="30099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fairtrade">
            <a:extLst>
              <a:ext uri="{FF2B5EF4-FFF2-40B4-BE49-F238E27FC236}">
                <a16:creationId xmlns:a16="http://schemas.microsoft.com/office/drawing/2014/main" id="{E3DEA0E2-5802-48D9-89F5-E8F13560B5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278" y="2942082"/>
            <a:ext cx="3009900" cy="30099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svansmerkiÃ°">
            <a:extLst>
              <a:ext uri="{FF2B5EF4-FFF2-40B4-BE49-F238E27FC236}">
                <a16:creationId xmlns:a16="http://schemas.microsoft.com/office/drawing/2014/main" id="{2EE0F051-9306-4D19-8F09-A87C7ED042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1962" y="2770632"/>
            <a:ext cx="3311496"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10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Image result for gunry soap swan">
            <a:extLst>
              <a:ext uri="{FF2B5EF4-FFF2-40B4-BE49-F238E27FC236}">
                <a16:creationId xmlns:a16="http://schemas.microsoft.com/office/drawing/2014/main" id="{7140CF55-5FDC-4E33-A52A-B9ACF42D8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809" y="178594"/>
            <a:ext cx="4353339" cy="43533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A04065-31B6-4C04-AF30-C12FB67ECC12}"/>
              </a:ext>
            </a:extLst>
          </p:cNvPr>
          <p:cNvSpPr>
            <a:spLocks noGrp="1"/>
          </p:cNvSpPr>
          <p:nvPr>
            <p:ph type="title"/>
          </p:nvPr>
        </p:nvSpPr>
        <p:spPr>
          <a:xfrm>
            <a:off x="785589" y="5080922"/>
            <a:ext cx="9720072" cy="1499616"/>
          </a:xfrm>
        </p:spPr>
        <p:txBody>
          <a:bodyPr/>
          <a:lstStyle/>
          <a:p>
            <a:r>
              <a:rPr lang="is-IS" dirty="0"/>
              <a:t>Getið þið fundið umhverfismerkin?</a:t>
            </a:r>
            <a:endParaRPr lang="en-GB" dirty="0"/>
          </a:p>
        </p:txBody>
      </p:sp>
      <p:pic>
        <p:nvPicPr>
          <p:cNvPr id="6146" name="Picture 2" descr="Image result for fairtrade tea pukka">
            <a:extLst>
              <a:ext uri="{FF2B5EF4-FFF2-40B4-BE49-F238E27FC236}">
                <a16:creationId xmlns:a16="http://schemas.microsoft.com/office/drawing/2014/main" id="{638797DA-BD88-4954-A597-3D8862523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2618" y="585216"/>
            <a:ext cx="2783164" cy="417474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rainforest alliance banana">
            <a:extLst>
              <a:ext uri="{FF2B5EF4-FFF2-40B4-BE49-F238E27FC236}">
                <a16:creationId xmlns:a16="http://schemas.microsoft.com/office/drawing/2014/main" id="{1FDCECA3-86D6-4F45-9508-51C19AE9C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858" y="357188"/>
            <a:ext cx="3717351" cy="399615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lated image">
            <a:extLst>
              <a:ext uri="{FF2B5EF4-FFF2-40B4-BE49-F238E27FC236}">
                <a16:creationId xmlns:a16="http://schemas.microsoft.com/office/drawing/2014/main" id="{F01C12C0-C32B-4A0B-AC15-C63808137B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2106" y="357188"/>
            <a:ext cx="2217860" cy="454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3377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66</TotalTime>
  <Words>734</Words>
  <Application>Microsoft Office PowerPoint</Application>
  <PresentationFormat>Widescreen</PresentationFormat>
  <Paragraphs>77</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Tw Cen MT</vt:lpstr>
      <vt:lpstr>Tw Cen MT Condensed</vt:lpstr>
      <vt:lpstr>Wingdings 3</vt:lpstr>
      <vt:lpstr>Integral</vt:lpstr>
      <vt:lpstr>Líffræðileg fjölbreytni og umhverfismerkin </vt:lpstr>
      <vt:lpstr>Allt líf tengist</vt:lpstr>
      <vt:lpstr>Sorglegar fréttir frá 2018</vt:lpstr>
      <vt:lpstr>Góðar fréttir frá 2018</vt:lpstr>
      <vt:lpstr>Hvað get ég gert?</vt:lpstr>
      <vt:lpstr>Getið þið fundið umhverfismerkin?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Líffræðileg fjölbreytni og umhverfismerkin</dc:title>
  <dc:creator>Sindri Geir Óskarsson</dc:creator>
  <cp:lastModifiedBy>Sindri Geir Óskarsson</cp:lastModifiedBy>
  <cp:revision>8</cp:revision>
  <dcterms:created xsi:type="dcterms:W3CDTF">2019-01-04T11:05:00Z</dcterms:created>
  <dcterms:modified xsi:type="dcterms:W3CDTF">2019-01-04T12:11:59Z</dcterms:modified>
</cp:coreProperties>
</file>